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2" r:id="rId4"/>
    <p:sldId id="283" r:id="rId5"/>
    <p:sldId id="285" r:id="rId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5447645"/>
          </a:xfrm>
          <a:prstGeom prst="rect">
            <a:avLst/>
          </a:prstGeom>
          <a:noFill/>
        </p:spPr>
        <p:txBody>
          <a:bodyPr wrap="square" rtlCol="1">
            <a:spAutoFit/>
          </a:bodyPr>
          <a:lstStyle/>
          <a:p>
            <a:pPr algn="ctr"/>
            <a:r>
              <a:rPr lang="ar-IQ" sz="2800" b="1" dirty="0" smtClean="0"/>
              <a:t>المحاضرة الثالثة</a:t>
            </a:r>
            <a:endParaRPr lang="en-US" sz="2800" b="1" dirty="0" smtClean="0"/>
          </a:p>
          <a:p>
            <a:pPr algn="ctr"/>
            <a:r>
              <a:rPr lang="ar-IQ" sz="2800" b="1" dirty="0" smtClean="0"/>
              <a:t>تتضمن المواضيع الاتية:</a:t>
            </a:r>
          </a:p>
          <a:p>
            <a:r>
              <a:rPr lang="en-US" sz="2000" b="1" dirty="0" smtClean="0">
                <a:solidFill>
                  <a:srgbClr val="FF0000"/>
                </a:solidFill>
              </a:rPr>
              <a:t>1.Egoism Theory</a:t>
            </a:r>
          </a:p>
          <a:p>
            <a:r>
              <a:rPr lang="en-US" sz="2000" b="1" dirty="0" smtClean="0">
                <a:solidFill>
                  <a:srgbClr val="FF0000"/>
                </a:solidFill>
              </a:rPr>
              <a:t>2.Intellectual </a:t>
            </a:r>
            <a:r>
              <a:rPr lang="en-US" sz="2000" b="1" dirty="0">
                <a:solidFill>
                  <a:srgbClr val="FF0000"/>
                </a:solidFill>
              </a:rPr>
              <a:t>Property </a:t>
            </a:r>
            <a:r>
              <a:rPr lang="en-US" sz="2000" b="1" dirty="0" smtClean="0">
                <a:solidFill>
                  <a:srgbClr val="FF0000"/>
                </a:solidFill>
              </a:rPr>
              <a:t>Rights</a:t>
            </a:r>
          </a:p>
          <a:p>
            <a:r>
              <a:rPr lang="en-US" sz="2000" b="1" dirty="0" smtClean="0">
                <a:solidFill>
                  <a:srgbClr val="FF0000"/>
                </a:solidFill>
              </a:rPr>
              <a:t>3.</a:t>
            </a:r>
            <a:r>
              <a:rPr lang="en-US" sz="2000" b="1" dirty="0">
                <a:solidFill>
                  <a:srgbClr val="FF0000"/>
                </a:solidFill>
              </a:rPr>
              <a:t> Comments:</a:t>
            </a:r>
          </a:p>
          <a:p>
            <a:endParaRPr lang="en-US" sz="2000" b="1" dirty="0">
              <a:solidFill>
                <a:srgbClr val="FF0000"/>
              </a:solidFill>
            </a:endParaRPr>
          </a:p>
          <a:p>
            <a:endParaRPr lang="en-US" sz="2000" dirty="0"/>
          </a:p>
          <a:p>
            <a:r>
              <a:rPr lang="en-US" sz="2000" dirty="0"/>
              <a:t>  </a:t>
            </a:r>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514476" y="533400"/>
            <a:ext cx="8096124" cy="4801314"/>
          </a:xfrm>
          <a:prstGeom prst="rect">
            <a:avLst/>
          </a:prstGeom>
          <a:noFill/>
        </p:spPr>
        <p:txBody>
          <a:bodyPr wrap="square" rtlCol="1">
            <a:spAutoFit/>
          </a:bodyPr>
          <a:lstStyle/>
          <a:p>
            <a:pPr algn="just"/>
            <a:r>
              <a:rPr lang="en-US" sz="2400" b="1" dirty="0">
                <a:solidFill>
                  <a:srgbClr val="FF0000"/>
                </a:solidFill>
              </a:rPr>
              <a:t>4.Egoism Theory</a:t>
            </a:r>
          </a:p>
          <a:p>
            <a:pPr algn="just"/>
            <a:r>
              <a:rPr lang="en-US" sz="2400" dirty="0"/>
              <a:t>   People who base their ethic decisions on this theory believe that personal interest should be maximized as long as it does not harm others. This theory is derived from the principles of capitalism and evaluation according to this theory is based on the pursuit of positive things desired by the person and avoid the negative painful, and although ethical selfishness seeks self-interest, but some selfish people consider the interests of others as a way to reach their ends, Others care about the interests of others because they do not want to</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5800" y="457200"/>
            <a:ext cx="8077200" cy="6524863"/>
          </a:xfrm>
          <a:prstGeom prst="rect">
            <a:avLst/>
          </a:prstGeom>
          <a:noFill/>
        </p:spPr>
        <p:txBody>
          <a:bodyPr wrap="square" rtlCol="1">
            <a:spAutoFit/>
          </a:bodyPr>
          <a:lstStyle/>
          <a:p>
            <a:pPr algn="just"/>
            <a:r>
              <a:rPr lang="en-US" sz="2400" b="1" dirty="0">
                <a:solidFill>
                  <a:srgbClr val="FF0000"/>
                </a:solidFill>
              </a:rPr>
              <a:t>3.Intellectual Property Rights</a:t>
            </a:r>
          </a:p>
          <a:p>
            <a:pPr algn="just"/>
            <a:r>
              <a:rPr lang="en-US" sz="2400" dirty="0"/>
              <a:t> What Is Intellectual Property?</a:t>
            </a:r>
          </a:p>
          <a:p>
            <a:pPr algn="just"/>
            <a:r>
              <a:rPr lang="en-US" sz="2400" dirty="0"/>
              <a:t>      The term IP is used to describe the unique creation of the human mind which has commercial value. Examples of intellectual property include poems, photographs, songs, plays, books, paintings, sculptures, films, logos,  designs, perfumes, recipes and computer programs.</a:t>
            </a:r>
          </a:p>
          <a:p>
            <a:pPr algn="just"/>
            <a:r>
              <a:rPr lang="en-US" sz="2400" dirty="0"/>
              <a:t> </a:t>
            </a:r>
          </a:p>
          <a:p>
            <a:pPr algn="just"/>
            <a:r>
              <a:rPr lang="en-US" sz="2400" dirty="0"/>
              <a:t> </a:t>
            </a:r>
          </a:p>
          <a:p>
            <a:pPr algn="just"/>
            <a:r>
              <a:rPr lang="en-US" sz="2400" b="1" dirty="0">
                <a:solidFill>
                  <a:srgbClr val="FF0000"/>
                </a:solidFill>
              </a:rPr>
              <a:t>Comments:</a:t>
            </a:r>
          </a:p>
          <a:p>
            <a:pPr algn="just"/>
            <a:r>
              <a:rPr lang="en-US" sz="2400" dirty="0"/>
              <a:t>1. John Locke holds that when people remove something from Nature through their own labor, they have mixed their labor with it, and therefore they have a property right in that object.</a:t>
            </a:r>
          </a:p>
          <a:p>
            <a:r>
              <a:rPr lang="en-US" sz="2000" dirty="0"/>
              <a:t> </a:t>
            </a:r>
          </a:p>
          <a:p>
            <a:endParaRPr lang="en-US" sz="2000" dirty="0"/>
          </a:p>
          <a:p>
            <a:endParaRPr lang="ar-IQ" dirty="0"/>
          </a:p>
        </p:txBody>
      </p:sp>
    </p:spTree>
    <p:extLst>
      <p:ext uri="{BB962C8B-B14F-4D97-AF65-F5344CB8AC3E}">
        <p14:creationId xmlns:p14="http://schemas.microsoft.com/office/powerpoint/2010/main" val="273634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81000" y="457200"/>
            <a:ext cx="8305800" cy="6832640"/>
          </a:xfrm>
          <a:prstGeom prst="rect">
            <a:avLst/>
          </a:prstGeom>
          <a:noFill/>
        </p:spPr>
        <p:txBody>
          <a:bodyPr wrap="square" rtlCol="1">
            <a:spAutoFit/>
          </a:bodyPr>
          <a:lstStyle/>
          <a:p>
            <a:pPr algn="just"/>
            <a:r>
              <a:rPr lang="en-US" sz="2000" b="1" dirty="0">
                <a:solidFill>
                  <a:srgbClr val="FF0000"/>
                </a:solidFill>
              </a:rPr>
              <a:t>2.</a:t>
            </a:r>
            <a:r>
              <a:rPr lang="en-US" sz="2000" dirty="0"/>
              <a:t>If more than two people create the identical intellectual property, there is only one instance of that property, not two, meaning both people cannot claim full rights to that property. Copying an intellectual property is different from stealing a physical property. Perfect copies can be made of objects embodying an intellectual property. When this happens, the original owner has lost exclusive control over use of the property, even though he or she still has the original article.</a:t>
            </a:r>
          </a:p>
          <a:p>
            <a:pPr algn="just"/>
            <a:endParaRPr lang="en-US" sz="2000" dirty="0" smtClean="0"/>
          </a:p>
          <a:p>
            <a:pPr algn="just"/>
            <a:r>
              <a:rPr lang="en-US" sz="2000" b="1" dirty="0" smtClean="0">
                <a:solidFill>
                  <a:srgbClr val="FF0000"/>
                </a:solidFill>
              </a:rPr>
              <a:t>3.</a:t>
            </a:r>
            <a:r>
              <a:rPr lang="en-US" sz="2000" dirty="0" smtClean="0"/>
              <a:t>An </a:t>
            </a:r>
            <a:r>
              <a:rPr lang="en-US" sz="2000" dirty="0"/>
              <a:t>individual or firm in the United States may protect intellectual property through trade secrets, trademarks, service marks, patents, and copyrights.</a:t>
            </a:r>
          </a:p>
          <a:p>
            <a:pPr algn="just"/>
            <a:r>
              <a:rPr lang="en-US" sz="2000" dirty="0"/>
              <a:t>4.A trademark is a word, symbol, picture, sound, color, or smell used to identify a product. It is good when a company’s trademark becomes well known to the public. Examples of trademarks are Kleenex, McDonald’s Golden Arches, and Advil. Your college or university’s logo is most likely trademarked. A trade secret is a piece of intellectual property that is kept confidential. Examples of trade secrets are formulas, processes, proprietary designs, strategic plans, and customer lists. The information loses much or all of its value if it becomes public knowledge.</a:t>
            </a:r>
          </a:p>
          <a:p>
            <a:endParaRPr lang="ar-IQ" dirty="0"/>
          </a:p>
        </p:txBody>
      </p:sp>
    </p:spTree>
    <p:extLst>
      <p:ext uri="{BB962C8B-B14F-4D97-AF65-F5344CB8AC3E}">
        <p14:creationId xmlns:p14="http://schemas.microsoft.com/office/powerpoint/2010/main" val="9258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28600" y="609600"/>
            <a:ext cx="8458200" cy="6832640"/>
          </a:xfrm>
          <a:prstGeom prst="rect">
            <a:avLst/>
          </a:prstGeom>
          <a:noFill/>
        </p:spPr>
        <p:txBody>
          <a:bodyPr wrap="square" rtlCol="1">
            <a:spAutoFit/>
          </a:bodyPr>
          <a:lstStyle/>
          <a:p>
            <a:pPr algn="just"/>
            <a:r>
              <a:rPr lang="en-US" sz="2000" b="1" dirty="0" smtClean="0">
                <a:solidFill>
                  <a:srgbClr val="FF0000"/>
                </a:solidFill>
              </a:rPr>
              <a:t>5.</a:t>
            </a:r>
            <a:r>
              <a:rPr lang="en-US" sz="2000" dirty="0" smtClean="0"/>
              <a:t>The </a:t>
            </a:r>
            <a:r>
              <a:rPr lang="en-US" sz="2000" dirty="0"/>
              <a:t>advantage of a trade secret is that it does not expire. The disadvantage of a trade secret is that a company cannot prevent another company from attempting to reverse </a:t>
            </a:r>
            <a:r>
              <a:rPr lang="en-US" sz="2000" dirty="0" smtClean="0"/>
              <a:t>engineer </a:t>
            </a:r>
            <a:r>
              <a:rPr lang="en-US" sz="2000" dirty="0"/>
              <a:t>the formula or process. The advantage of a patent is that the government gives the patent owner the exclusive right to the intellectual property.  The disadvantage of   a patent is that this right expires after 20 years</a:t>
            </a:r>
            <a:r>
              <a:rPr lang="en-US" sz="2000" dirty="0" smtClean="0"/>
              <a:t>.</a:t>
            </a:r>
          </a:p>
          <a:p>
            <a:pPr algn="just"/>
            <a:r>
              <a:rPr lang="en-US" sz="2000" b="1" dirty="0">
                <a:solidFill>
                  <a:srgbClr val="FF0000"/>
                </a:solidFill>
              </a:rPr>
              <a:t>6.</a:t>
            </a:r>
            <a:r>
              <a:rPr lang="en-US" sz="2000" dirty="0"/>
              <a:t>Digital rights management refers to any of a variety of actions owners of intellectual property stored in digital form may take to protect their rights. Examples of digital rights management include encryption, digital watermarking, and making CDs copy- proof.</a:t>
            </a:r>
          </a:p>
          <a:p>
            <a:pPr algn="just"/>
            <a:r>
              <a:rPr lang="en-US" sz="2000" dirty="0" smtClean="0"/>
              <a:t>Patents </a:t>
            </a:r>
            <a:r>
              <a:rPr lang="en-US" sz="2000" dirty="0"/>
              <a:t>are considered an unreliable way of protecting intellectual property rights in software because the Patent Office has given out many bad software patents than cannot hold up in court.  This has happened because for decades the Patent  Office   did not give out patents on software. During this time a lot of “prior art” was being developed. Now, when a company applies for a software patent, the Patent Office may not be aware of some of the prior art. It may issue a patent even though the algorithm is not novel. Such a patent has little value. The existence of bad patents in software reduces the value of software patents in general</a:t>
            </a:r>
          </a:p>
          <a:p>
            <a:endParaRPr lang="en-US" sz="2000" dirty="0"/>
          </a:p>
          <a:p>
            <a:endParaRPr lang="ar-IQ" dirty="0"/>
          </a:p>
        </p:txBody>
      </p:sp>
    </p:spTree>
    <p:extLst>
      <p:ext uri="{BB962C8B-B14F-4D97-AF65-F5344CB8AC3E}">
        <p14:creationId xmlns:p14="http://schemas.microsoft.com/office/powerpoint/2010/main" val="1754018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388</TotalTime>
  <Words>633</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27</cp:revision>
  <dcterms:created xsi:type="dcterms:W3CDTF">2020-06-11T20:10:18Z</dcterms:created>
  <dcterms:modified xsi:type="dcterms:W3CDTF">2022-11-09T14:00:17Z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